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8"/>
  </p:notesMasterIdLst>
  <p:sldIdLst>
    <p:sldId id="256" r:id="rId2"/>
    <p:sldId id="379" r:id="rId3"/>
    <p:sldId id="380" r:id="rId4"/>
    <p:sldId id="374" r:id="rId5"/>
    <p:sldId id="270" r:id="rId6"/>
    <p:sldId id="275" r:id="rId7"/>
    <p:sldId id="360" r:id="rId8"/>
    <p:sldId id="372" r:id="rId9"/>
    <p:sldId id="377" r:id="rId10"/>
    <p:sldId id="369" r:id="rId11"/>
    <p:sldId id="345" r:id="rId12"/>
    <p:sldId id="359" r:id="rId13"/>
    <p:sldId id="329" r:id="rId14"/>
    <p:sldId id="361" r:id="rId15"/>
    <p:sldId id="362" r:id="rId16"/>
    <p:sldId id="367" r:id="rId17"/>
    <p:sldId id="368" r:id="rId18"/>
    <p:sldId id="363" r:id="rId19"/>
    <p:sldId id="364" r:id="rId20"/>
    <p:sldId id="346" r:id="rId21"/>
    <p:sldId id="347" r:id="rId22"/>
    <p:sldId id="365" r:id="rId23"/>
    <p:sldId id="376" r:id="rId24"/>
    <p:sldId id="366" r:id="rId25"/>
    <p:sldId id="351" r:id="rId26"/>
    <p:sldId id="279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39"/>
    <p:penClr>
      <a:srgbClr val="3366FF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66"/>
    <a:srgbClr val="FF0000"/>
    <a:srgbClr val="FFFFFF"/>
    <a:srgbClr val="F8BEE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7" autoAdjust="0"/>
    <p:restoredTop sz="94728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28416B9-0C81-43DE-85AA-6B18EA680BD0}" type="datetimeFigureOut">
              <a:rPr lang="ru-RU"/>
              <a:pPr>
                <a:defRPr/>
              </a:pPr>
              <a:t>07.02.2023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D4AEB18A-1E11-4508-B7E3-FA7DFB4CD1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77736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82EEF5-4630-4D82-9FEB-A26B2364C119}" type="slidenum">
              <a:rPr lang="ru-RU" smtClean="0">
                <a:cs typeface="Arial" charset="0"/>
              </a:rPr>
              <a:pPr/>
              <a:t>1</a:t>
            </a:fld>
            <a:endParaRPr lang="ru-RU" smtClean="0"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56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8684E-84D7-4A4B-B488-8BE9E9F4AE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D0BE0-428E-4190-B1D1-480B5FB52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8F890-F7AB-40D8-AEA1-5134DB6D81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A859AF-9DE6-41F1-85FB-2DCF3DF00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31C33-D631-47A7-AA22-41FDC9785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B3527-F3F6-476E-993A-8F4F75B9C6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7DB47-40FC-42D0-A681-B2ED2618E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C7DFC-3CBF-48E5-9842-E96579DE06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7D78A-F8C5-46A3-9EA3-99007A96B4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E82E4-B60E-4578-8D27-FAD65695B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C5393-6B28-483E-B035-17DC492100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92CDF-C674-4F22-A70B-18668E796D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3C506AD-C514-4837-AA5B-1BAC13579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1" descr="Узор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5365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25555" y="1412776"/>
            <a:ext cx="6521921" cy="83790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>
              <a:spcBef>
                <a:spcPts val="600"/>
              </a:spcBef>
            </a:pP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«Марийский край - ты часть моей России».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5127625" y="784225"/>
            <a:ext cx="2397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07604" y="461059"/>
            <a:ext cx="71287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«</a:t>
            </a:r>
            <a:r>
              <a:rPr lang="ru-RU" sz="1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Детский сад №42»</a:t>
            </a:r>
            <a:endParaRPr lang="ru-RU" sz="16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image_92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3861048"/>
            <a:ext cx="4000528" cy="26443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16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71604" y="642918"/>
            <a:ext cx="5855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народный костюм</a:t>
            </a:r>
          </a:p>
        </p:txBody>
      </p:sp>
      <p:pic>
        <p:nvPicPr>
          <p:cNvPr id="7" name="Рисунок 6" descr="nfK3w0w-AJ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500174"/>
            <a:ext cx="8001056" cy="4661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6275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16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44019" y="260648"/>
            <a:ext cx="5855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народный костюм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857232"/>
            <a:ext cx="8068965" cy="5555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6275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44019" y="214291"/>
            <a:ext cx="5855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Марийский народный костюм</a:t>
            </a:r>
          </a:p>
        </p:txBody>
      </p:sp>
      <p:pic>
        <p:nvPicPr>
          <p:cNvPr id="7" name="Рисунок 6" descr="9uiXejXAeJ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785794"/>
            <a:ext cx="3786214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4744" y="2000242"/>
            <a:ext cx="5929354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6275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9HYfwFDXXJ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500042"/>
            <a:ext cx="2574572" cy="227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EVw1y2HJ-q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4678" y="428604"/>
            <a:ext cx="258121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P-iforWAD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2857496"/>
            <a:ext cx="4572032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1428736"/>
            <a:ext cx="3427785" cy="4820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2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57224" y="332656"/>
            <a:ext cx="6858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Марийские  народные сказки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5" y="1142984"/>
            <a:ext cx="1881201" cy="2418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4de4e76bcae081ec9588d99b7ffd624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802" y="1071546"/>
            <a:ext cx="2428892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626f56aa7a4cdf74be3ff4bcb72d6ef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4000504"/>
            <a:ext cx="4249244" cy="2509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144155088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60" y="1142985"/>
            <a:ext cx="2229772" cy="240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slide_1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446" y="4071942"/>
            <a:ext cx="250033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714348" y="714356"/>
            <a:ext cx="2132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Лиса и синица»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0364" y="714356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«Еж и заяц»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6446" y="714356"/>
            <a:ext cx="2069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«Заячий домик»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1538" y="3643314"/>
            <a:ext cx="4043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«И волк может стать приятелем»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7884" y="3643314"/>
            <a:ext cx="284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«Катящаяся лепёшка»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-72008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85918" y="214290"/>
            <a:ext cx="5411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Марийские  народные игры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714356"/>
            <a:ext cx="3214710" cy="2530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763316"/>
            <a:ext cx="3786214" cy="245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3357562"/>
            <a:ext cx="3786214" cy="3082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_mXTI9IHtp8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3357562"/>
            <a:ext cx="402512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17500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22" y="-99392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33265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национальными марийскими блюдами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956376" cy="510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970198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87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55576" y="332656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национальными марийскими блюдами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928670"/>
            <a:ext cx="2549294" cy="547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54" y="1285860"/>
            <a:ext cx="2537526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lb9bmEzRIJ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2198" y="928670"/>
            <a:ext cx="2645855" cy="5500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71505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33" y="1600200"/>
            <a:ext cx="6053534" cy="4525963"/>
          </a:xfrm>
        </p:spPr>
      </p:pic>
      <p:pic>
        <p:nvPicPr>
          <p:cNvPr id="27651" name="Picture 5" descr="Узор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36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825382" y="332656"/>
            <a:ext cx="5493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 descr="C:\Users\Admin\Desktop\С телефона\18.05.21\IMG_20210517_1556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688" t="6981" r="12334" b="23494"/>
          <a:stretch/>
        </p:blipFill>
        <p:spPr bwMode="auto">
          <a:xfrm>
            <a:off x="487668" y="917431"/>
            <a:ext cx="2179712" cy="2838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Марий Эл\Все о Мари\Мой проект\matryoshka_marijk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332" t="8333" r="16698" b="9225"/>
          <a:stretch/>
        </p:blipFill>
        <p:spPr bwMode="auto">
          <a:xfrm>
            <a:off x="4634312" y="4517023"/>
            <a:ext cx="1029070" cy="1817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76063" y="4152709"/>
            <a:ext cx="3995936" cy="235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491" y="917431"/>
            <a:ext cx="5828617" cy="320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EVw1y2HJ-q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5008" y="4214818"/>
            <a:ext cx="2857520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32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22694" y="332656"/>
            <a:ext cx="6305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857232"/>
            <a:ext cx="8001056" cy="556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23810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3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17410" name="Rectangle 21"/>
          <p:cNvSpPr>
            <a:spLocks noGrp="1" noChangeArrowheads="1"/>
          </p:cNvSpPr>
          <p:nvPr>
            <p:ph type="title"/>
          </p:nvPr>
        </p:nvSpPr>
        <p:spPr>
          <a:xfrm>
            <a:off x="1258888" y="404813"/>
            <a:ext cx="6215062" cy="785812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17411" name="Text Box 27"/>
          <p:cNvSpPr txBox="1">
            <a:spLocks noChangeArrowheads="1"/>
          </p:cNvSpPr>
          <p:nvPr/>
        </p:nvSpPr>
        <p:spPr bwMode="auto">
          <a:xfrm>
            <a:off x="1023938" y="639763"/>
            <a:ext cx="311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  <a:p>
            <a:r>
              <a:rPr lang="ru-RU"/>
              <a:t>  </a:t>
            </a:r>
          </a:p>
        </p:txBody>
      </p:sp>
      <p:sp>
        <p:nvSpPr>
          <p:cNvPr id="17412" name="Text Box 28"/>
          <p:cNvSpPr txBox="1">
            <a:spLocks noChangeArrowheads="1"/>
          </p:cNvSpPr>
          <p:nvPr/>
        </p:nvSpPr>
        <p:spPr bwMode="auto">
          <a:xfrm>
            <a:off x="663575" y="423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7413" name="Text Box 31"/>
          <p:cNvSpPr txBox="1">
            <a:spLocks noChangeArrowheads="1"/>
          </p:cNvSpPr>
          <p:nvPr/>
        </p:nvSpPr>
        <p:spPr bwMode="auto">
          <a:xfrm>
            <a:off x="1023938" y="4451350"/>
            <a:ext cx="2395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 b="1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1472" y="1142985"/>
            <a:ext cx="8072494" cy="5233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заседании совета по межнациональным отношениям при президенте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РФ,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Путин выразил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пожелание,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подрастающее поколение «осознало себя частью огромной прекрасной страны,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любило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родину,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знало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ее во всем многообразии природы и географии, истории, культуры, традиций наших народов.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Россия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обладает самобытным, уникальным наследием наших народов. Все это безусловно, общее богатство, и оно должно быть доступно каждому жителю нашей страны, каждому гражданину страны, всем, кто живет в нашей стране».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«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Дружелюбие, уважение к людям разных национальностей не передаются по наследству, в каждом поколении их надо воспитывать вновь и вновь, и чем раньше начинается формирование этих качеств, тем большую устойчивость они приобретут» (Э. К. Суслова). 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толерантной культуры на сегодняшний день является одной из самых актуальных в России.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16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42171" y="285729"/>
            <a:ext cx="81342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 – музей «Марийский край – ты часть моей России».</a:t>
            </a: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714356"/>
            <a:ext cx="8060995" cy="5643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384576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16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476672"/>
            <a:ext cx="8072494" cy="590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6801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16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42910" y="428604"/>
            <a:ext cx="7883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видеоролика : «Марийский край… Ты часть моей России».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LcT4ywWyf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857232"/>
            <a:ext cx="7858180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068010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20" y="32028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1538" y="357167"/>
            <a:ext cx="75009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Фестиваль народных культур</a:t>
            </a:r>
          </a:p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Дефиле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1285860"/>
            <a:ext cx="7929618" cy="5214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73089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20" y="32028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28728" y="357166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народных культур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1000108"/>
            <a:ext cx="8064896" cy="543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21457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8641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66174" y="185891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народных культур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33" y="862973"/>
            <a:ext cx="3960440" cy="269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_mXTI9IHtp8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714752"/>
            <a:ext cx="4286280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3714752"/>
            <a:ext cx="3857652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24888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28675" name="Прямоугольник 4"/>
          <p:cNvSpPr>
            <a:spLocks noChangeArrowheads="1"/>
          </p:cNvSpPr>
          <p:nvPr/>
        </p:nvSpPr>
        <p:spPr bwMode="auto">
          <a:xfrm>
            <a:off x="500063" y="1714500"/>
            <a:ext cx="7715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KN7a-DDmRF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428604"/>
            <a:ext cx="8073305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58" name="Заголовок 4"/>
          <p:cNvSpPr>
            <a:spLocks noGrp="1"/>
          </p:cNvSpPr>
          <p:nvPr>
            <p:ph type="title"/>
          </p:nvPr>
        </p:nvSpPr>
        <p:spPr>
          <a:xfrm>
            <a:off x="571472" y="500063"/>
            <a:ext cx="8032976" cy="1000125"/>
          </a:xfrm>
        </p:spPr>
        <p:txBody>
          <a:bodyPr/>
          <a:lstStyle/>
          <a:p>
            <a:pPr algn="l"/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 smtClean="0"/>
              <a:t>                         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знаем о жизни, культуре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традициях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народа  Марий Эл,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России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yt3.ggpht.com/a/AATXAJx7oLaKIT2wZAPrDPYJ82oZLr256UMv9lHAHFB3=s900-c-k-c0xffffffff-no-rj-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11363"/>
            <a:ext cx="2776962" cy="3400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99894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43964"/>
            <a:ext cx="8229600" cy="4438435"/>
          </a:xfrm>
        </p:spPr>
      </p:pic>
      <p:pic>
        <p:nvPicPr>
          <p:cNvPr id="4" name="Picture 7" descr="Узор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75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357166"/>
            <a:ext cx="8103844" cy="1774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творческо-познавательный.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auto">
              <a:spcBef>
                <a:spcPts val="600"/>
              </a:spcBef>
              <a:spcAft>
                <a:spcPts val="6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реализации: </a:t>
            </a:r>
            <a:r>
              <a:rPr lang="ru-RU" sz="2000" dirty="0">
                <a:solidFill>
                  <a:srgbClr val="111111"/>
                </a:solidFill>
                <a:latin typeface="Times New Roman"/>
                <a:ea typeface="Times New Roman"/>
                <a:cs typeface="Times New Roman"/>
              </a:rPr>
              <a:t>среднесрочный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auto">
              <a:spcBef>
                <a:spcPts val="600"/>
              </a:spcBef>
              <a:spcAft>
                <a:spcPts val="60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проектной деятельности: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воспитанники,  педагоги второй младшей группы МБДОУ «Детский сад 42, родители.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35920"/>
            <a:ext cx="8075239" cy="4096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17155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476672"/>
            <a:ext cx="8221642" cy="1666444"/>
          </a:xfrm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детей чувства толерантности, интереса и уважения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к другой  национальной  культуре (народу Марий Эл)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патриотизма, чувства общности, дружбы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единства.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Содержимое 11"/>
          <p:cNvSpPr>
            <a:spLocks noGrp="1"/>
          </p:cNvSpPr>
          <p:nvPr>
            <p:ph idx="1"/>
          </p:nvPr>
        </p:nvSpPr>
        <p:spPr>
          <a:xfrm>
            <a:off x="500034" y="2071678"/>
            <a:ext cx="8001056" cy="4786322"/>
          </a:xfrm>
        </p:spPr>
        <p:txBody>
          <a:bodyPr/>
          <a:lstStyle/>
          <a:p>
            <a:pPr marL="609600" indent="-609600">
              <a:buFontTx/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2400" dirty="0" smtClean="0">
              <a:solidFill>
                <a:srgbClr val="111111"/>
              </a:solidFill>
              <a:latin typeface="Times New Roman"/>
              <a:ea typeface="Times New Roman"/>
              <a:cs typeface="Times New Roman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Обобщить и расширить знания детей о традициях, обычаях, праздниках, играх народов России (марийцев)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 межличностного взаимодействия детей в группе.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 способности дошкольников посредством приобщения к различным видам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уважение к культуре и обычаям других народностей.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доброжелательное отношение к сверстникам.</a:t>
            </a:r>
          </a:p>
          <a:p>
            <a:pPr marL="6286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ru-RU" sz="1400" dirty="0" smtClean="0">
              <a:latin typeface="Times New Roman"/>
              <a:ea typeface="Times New Roman"/>
              <a:cs typeface="Times New Roman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1100" dirty="0">
              <a:latin typeface="Calibri"/>
              <a:ea typeface="Calibri"/>
              <a:cs typeface="Times New Roman"/>
            </a:endParaRPr>
          </a:p>
          <a:p>
            <a:pPr lvl="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1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609600" indent="-609600">
              <a:buFontTx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714348" y="428604"/>
            <a:ext cx="7143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 b="1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539552" y="980728"/>
            <a:ext cx="7978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 i="1">
              <a:solidFill>
                <a:schemeClr val="accent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675" y="260648"/>
            <a:ext cx="8352928" cy="6752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Этапы 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проекта:</a:t>
            </a:r>
          </a:p>
          <a:p>
            <a:pPr indent="228600" algn="just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Подготовительный этап: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2860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ознакомление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детей и родителей с целями и задачами проекта;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2860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разработка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плана занимательной деятельности на период реализации проекта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indent="182563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бор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иллюстрации, демонстрационного материала,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литературы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1200" dirty="0" smtClean="0">
              <a:latin typeface="Times New Roman"/>
              <a:ea typeface="Times New Roman"/>
              <a:cs typeface="Times New Roman"/>
            </a:endParaRPr>
          </a:p>
          <a:p>
            <a:pPr lvl="0" indent="182563" algn="just">
              <a:spcBef>
                <a:spcPts val="0"/>
              </a:spcBef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 подбор </a:t>
            </a:r>
            <a:r>
              <a:rPr lang="ru-RU" sz="16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фольклорного материала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200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228600" algn="just">
              <a:spcBef>
                <a:spcPts val="0"/>
              </a:spcBef>
              <a:spcAft>
                <a:spcPts val="0"/>
              </a:spcAft>
            </a:pPr>
            <a:r>
              <a:rPr lang="ru-RU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Основной этап: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- знакомство с государственными символами республики Марий Эл (</a:t>
            </a:r>
            <a:r>
              <a:rPr lang="ru-RU" sz="1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герб, флаг, </a:t>
            </a:r>
            <a:r>
              <a:rPr lang="ru-RU" sz="1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гимн);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- виртуальная экскурсия по столице – городу </a:t>
            </a:r>
            <a:r>
              <a:rPr lang="ru-RU" sz="16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Йошкар</a:t>
            </a:r>
            <a:r>
              <a:rPr lang="ru-RU" sz="16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Ола;</a:t>
            </a:r>
          </a:p>
          <a:p>
            <a:pPr marL="449263" indent="-182563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изучение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материальной культуры народов Марий Эл 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</a:t>
            </a:r>
            <a:r>
              <a:rPr lang="ru-RU" sz="1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жилище</a:t>
            </a:r>
            <a:r>
              <a:rPr lang="ru-RU" sz="1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одежда, украшения, </a:t>
            </a:r>
            <a:r>
              <a:rPr lang="ru-RU" sz="1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утварь</a:t>
            </a:r>
            <a:r>
              <a:rPr lang="ru-RU" sz="1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транспортные средства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);</a:t>
            </a:r>
            <a:endParaRPr lang="ru-RU" sz="12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58775" indent="-130175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изучение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духовной культуры, языка (</a:t>
            </a:r>
            <a:r>
              <a:rPr lang="ru-RU" sz="1600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сказки, пословицы, </a:t>
            </a:r>
            <a:r>
              <a:rPr lang="ru-RU" sz="1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</a:t>
            </a:r>
          </a:p>
          <a:p>
            <a:pPr marL="358775" indent="-130175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знакомство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народными играми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народов 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Марий Эл;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58775" indent="-92075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продуктивная деятельность (</a:t>
            </a:r>
            <a:r>
              <a:rPr lang="ru-RU" sz="1600" i="1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рисование национального узора, раскрашивание марийской матрешки)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;</a:t>
            </a:r>
          </a:p>
          <a:p>
            <a:pPr marL="358775" indent="-92075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Сбор и изготовление экспонатов для мини-музея;</a:t>
            </a:r>
          </a:p>
          <a:p>
            <a:pPr marL="358775" indent="-92075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Пошив марийских костюмов.</a:t>
            </a:r>
          </a:p>
          <a:p>
            <a:pPr indent="228600" algn="just">
              <a:spcBef>
                <a:spcPts val="0"/>
              </a:spcBef>
              <a:spcAft>
                <a:spcPts val="0"/>
              </a:spcAft>
            </a:pPr>
            <a:r>
              <a:rPr lang="ru-RU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Заключительный этап:</a:t>
            </a:r>
          </a:p>
          <a:p>
            <a:pPr indent="22860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• Создание в группе мини-музея</a:t>
            </a:r>
          </a:p>
          <a:p>
            <a:pPr indent="22860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Оформление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монтаж полученного материала по 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проекту, создание видеоролика « Многонациональная Россия- марийцы .</a:t>
            </a:r>
            <a:endParaRPr lang="ru-RU" sz="1600" b="1" u="sng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228600" algn="just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•Участие детей в «Фестивале народных культур»(дефиле, марийский танец, чтение стихов о Марий  Эл).</a:t>
            </a:r>
          </a:p>
          <a:p>
            <a:pPr indent="228600" algn="just">
              <a:spcBef>
                <a:spcPts val="0"/>
              </a:spcBef>
              <a:spcAft>
                <a:spcPts val="0"/>
              </a:spcAft>
            </a:pPr>
            <a:endParaRPr lang="ru-RU" sz="1600" dirty="0" smtClean="0">
              <a:solidFill>
                <a:srgbClr val="11111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228600" algn="just">
              <a:spcBef>
                <a:spcPts val="0"/>
              </a:spcBef>
              <a:spcAft>
                <a:spcPts val="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6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1472" y="428604"/>
            <a:ext cx="8143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Знакомство с государственными символами республики Марий Эл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Пользователь\Desktop\для презентации\V-BZCBxbp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5143505" y="1357298"/>
            <a:ext cx="3040486" cy="1785950"/>
          </a:xfrm>
          <a:prstGeom prst="rect">
            <a:avLst/>
          </a:prstGeom>
          <a:noFill/>
        </p:spPr>
      </p:pic>
      <p:pic>
        <p:nvPicPr>
          <p:cNvPr id="9" name="Рисунок 8" descr="377px-Coat_of_Arms_of_Mari_El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428736"/>
            <a:ext cx="3026558" cy="4889136"/>
          </a:xfrm>
          <a:prstGeom prst="rect">
            <a:avLst/>
          </a:prstGeom>
        </p:spPr>
      </p:pic>
      <p:pic>
        <p:nvPicPr>
          <p:cNvPr id="10" name="Содержимое 3" descr="Ru_mari_el_fla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34" y="3286124"/>
            <a:ext cx="4480592" cy="29851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2753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142976" y="357166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Йошкар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Ола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0Y_zJZZZL_Q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928670"/>
            <a:ext cx="8032438" cy="550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07124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7" descr="Узор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Рисунок 13" descr="IMG_20221118_1025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086" y="357166"/>
            <a:ext cx="8218317" cy="621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07124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2723</TotalTime>
  <Words>356</Words>
  <Application>Microsoft Office PowerPoint</Application>
  <PresentationFormat>Экран (4:3)</PresentationFormat>
  <Paragraphs>66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Оформление по умолчанию</vt:lpstr>
      <vt:lpstr>Слайд 1</vt:lpstr>
      <vt:lpstr>Актуальность</vt:lpstr>
      <vt:lpstr>                               Проблема:   Мы мало знаем о жизни, культуре, традициях народа  Марий Эл, проживающих на территории России. </vt:lpstr>
      <vt:lpstr>Слайд 4</vt:lpstr>
      <vt:lpstr>  Цель:   формирование у детей чувства толерантности, интереса и уважения       к другой  национальной  культуре (народу Марий Эл) Воспитание патриотизма, чувства общности, дружбы и единства.  .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Company>Не имеет значения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Владимир</dc:creator>
  <cp:lastModifiedBy>Пользователь</cp:lastModifiedBy>
  <cp:revision>355</cp:revision>
  <cp:lastPrinted>2015-05-18T11:30:35Z</cp:lastPrinted>
  <dcterms:created xsi:type="dcterms:W3CDTF">2007-04-08T09:59:33Z</dcterms:created>
  <dcterms:modified xsi:type="dcterms:W3CDTF">2023-02-07T17:38:26Z</dcterms:modified>
</cp:coreProperties>
</file>